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ublic Sans" charset="1" panose="00000000000000000000"/>
      <p:regular r:id="rId10"/>
    </p:embeddedFont>
    <p:embeddedFont>
      <p:font typeface="Public Sans Bold" charset="1" panose="00000000000000000000"/>
      <p:regular r:id="rId11"/>
    </p:embeddedFont>
    <p:embeddedFont>
      <p:font typeface="Public Sans Italics" charset="1" panose="00000000000000000000"/>
      <p:regular r:id="rId12"/>
    </p:embeddedFont>
    <p:embeddedFont>
      <p:font typeface="Public Sans Bold Italics" charset="1" panose="000000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CS Gordon Serif" charset="1" panose="00000000000000000000"/>
      <p:regular r:id="rId18"/>
    </p:embeddedFont>
    <p:embeddedFont>
      <p:font typeface="Cartograph Mono Light" charset="1" panose="00000409000000000000"/>
      <p:regular r:id="rId19"/>
    </p:embeddedFont>
    <p:embeddedFont>
      <p:font typeface="Cartograph Mono Light Bold" charset="1" panose="00000609000000000000"/>
      <p:regular r:id="rId20"/>
    </p:embeddedFont>
    <p:embeddedFont>
      <p:font typeface="Cartograph Mono Light Italics" charset="1" panose="00000409000000000000"/>
      <p:regular r:id="rId21"/>
    </p:embeddedFont>
    <p:embeddedFont>
      <p:font typeface="Cartograph Mono Light Bold Italics" charset="1" panose="00000609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slides/slide1.xml" Type="http://schemas.openxmlformats.org/officeDocument/2006/relationships/slide"/><Relationship Id="rId24" Target="slides/slide2.xml" Type="http://schemas.openxmlformats.org/officeDocument/2006/relationships/slide"/><Relationship Id="rId25" Target="slides/slide3.xml" Type="http://schemas.openxmlformats.org/officeDocument/2006/relationships/slide"/><Relationship Id="rId26" Target="slides/slide4.xml" Type="http://schemas.openxmlformats.org/officeDocument/2006/relationships/slide"/><Relationship Id="rId27" Target="slides/slide5.xml" Type="http://schemas.openxmlformats.org/officeDocument/2006/relationships/slide"/><Relationship Id="rId28" Target="slides/slide6.xml" Type="http://schemas.openxmlformats.org/officeDocument/2006/relationships/slide"/><Relationship Id="rId29" Target="slides/slide7.xml" Type="http://schemas.openxmlformats.org/officeDocument/2006/relationships/slide"/><Relationship Id="rId3" Target="viewProps.xml" Type="http://schemas.openxmlformats.org/officeDocument/2006/relationships/viewProps"/><Relationship Id="rId30" Target="slides/slide8.xml" Type="http://schemas.openxmlformats.org/officeDocument/2006/relationships/slide"/><Relationship Id="rId31" Target="slides/slide9.xml" Type="http://schemas.openxmlformats.org/officeDocument/2006/relationships/slide"/><Relationship Id="rId32" Target="slides/slide10.xml" Type="http://schemas.openxmlformats.org/officeDocument/2006/relationships/slide"/><Relationship Id="rId33" Target="slides/slide11.xml" Type="http://schemas.openxmlformats.org/officeDocument/2006/relationships/slide"/><Relationship Id="rId34" Target="slides/slide12.xml" Type="http://schemas.openxmlformats.org/officeDocument/2006/relationships/slide"/><Relationship Id="rId35" Target="slides/slide13.xml" Type="http://schemas.openxmlformats.org/officeDocument/2006/relationships/slide"/><Relationship Id="rId36" Target="slides/slide1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https://www.youtube.com/watch?v=Fr4OlClip-4" TargetMode="External" Type="http://schemas.openxmlformats.org/officeDocument/2006/relationships/video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409012"/>
            <a:ext cx="15735287" cy="9877988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0" y="-75175"/>
            <a:ext cx="991392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503530"/>
                </a:solidFill>
                <a:latin typeface="Public Sans"/>
              </a:rPr>
              <a:t>Stad en Wijk leerjaar 1 Periode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1734371" y="952500"/>
            <a:ext cx="700339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03530"/>
                </a:solidFill>
                <a:latin typeface="Public Sans"/>
              </a:rPr>
              <a:t>Les 2: 06-12-2022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360785" y="3543616"/>
            <a:ext cx="5566431" cy="532975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5481" y="3290480"/>
            <a:ext cx="5643052" cy="583603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409575"/>
            <a:ext cx="11027667" cy="1782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4400">
                <a:solidFill>
                  <a:srgbClr val="4B7982"/>
                </a:solidFill>
                <a:latin typeface="CS Gordon Serif"/>
              </a:rPr>
              <a:t>AGENDA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27638" y="5389345"/>
            <a:ext cx="397873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Terugblik vorige les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051040" y="3543616"/>
            <a:ext cx="5566431" cy="5329758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6715110" y="5789395"/>
            <a:ext cx="485778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Participatie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01520" y="5789395"/>
            <a:ext cx="485778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Open Sans"/>
              </a:rPr>
              <a:t>Vrijwilligerswerk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A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909663" y="1409700"/>
            <a:ext cx="10468674" cy="895147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TEST VORIGE LES UITSLAG;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0814" t="31496" r="13847" b="131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8487"/>
            <a:ext cx="16230600" cy="396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PARTICIPATIESAMENLEVING​</a:t>
            </a:r>
            <a:r>
              <a:rPr lang="en-US" sz="5000">
                <a:solidFill>
                  <a:srgbClr val="000000"/>
                </a:solidFill>
                <a:latin typeface="Cartograph Mono Light"/>
              </a:rPr>
              <a:t>​</a:t>
            </a: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 Bewonersparticipatie ​</a:t>
            </a: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VRIJWILLIGERSWERK</a:t>
            </a:r>
          </a:p>
          <a:p>
            <a:pPr algn="ctr">
              <a:lnSpc>
                <a:spcPts val="45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8487"/>
            <a:ext cx="162306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PARTICIPATIESAMENLEVING</a:t>
            </a:r>
            <a:r>
              <a:rPr lang="en-US" sz="5000">
                <a:solidFill>
                  <a:srgbClr val="000000"/>
                </a:solidFill>
                <a:latin typeface="Cartograph Mono Light"/>
              </a:rPr>
              <a:t>​</a:t>
            </a:r>
          </a:p>
          <a:p>
            <a:pPr algn="ctr">
              <a:lnSpc>
                <a:spcPts val="6450"/>
              </a:lnSpc>
            </a:pPr>
          </a:p>
          <a:p>
            <a:pPr algn="ctr">
              <a:lnSpc>
                <a:spcPts val="45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2124717" y="6417936"/>
            <a:ext cx="6163283" cy="38690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8487"/>
            <a:ext cx="16230600" cy="485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PARTICIPATIESAMENLEVING</a:t>
            </a:r>
            <a:r>
              <a:rPr lang="en-US" sz="5000">
                <a:solidFill>
                  <a:srgbClr val="000000"/>
                </a:solidFill>
                <a:latin typeface="Cartograph Mono Light"/>
              </a:rPr>
              <a:t>​</a:t>
            </a:r>
          </a:p>
          <a:p>
            <a:pPr algn="ctr">
              <a:lnSpc>
                <a:spcPts val="6450"/>
              </a:lnSpc>
            </a:pPr>
          </a:p>
          <a:p>
            <a:pPr algn="just">
              <a:lnSpc>
                <a:spcPts val="4515"/>
              </a:lnSpc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IS EEN SAMENLEVING WAARIN IEDEREEN DIE DAT KAN VERANTWOORDELIJKHEID NEEMT VOOR ZIJN OF HAAR EIGEN LEVEN EN OMGEVING, ZONDER HULP VAN DE (LANDELIJKE) OVERHEID.</a:t>
            </a:r>
            <a:r>
              <a:rPr lang="en-US" sz="3500">
                <a:solidFill>
                  <a:srgbClr val="000000"/>
                </a:solidFill>
                <a:latin typeface="Public Sans"/>
              </a:rPr>
              <a:t>​</a:t>
            </a:r>
          </a:p>
          <a:p>
            <a:pPr algn="ctr">
              <a:lnSpc>
                <a:spcPts val="45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53554" y="1387676"/>
            <a:ext cx="937423" cy="117177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69765" y="3034707"/>
            <a:ext cx="921212" cy="921212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2630689" y="5719036"/>
            <a:ext cx="15657311" cy="572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1. LEES: </a:t>
            </a:r>
            <a:r>
              <a:rPr lang="en-US" sz="3500">
                <a:solidFill>
                  <a:srgbClr val="000000"/>
                </a:solidFill>
                <a:latin typeface="Public Sans"/>
              </a:rPr>
              <a:t>BOEKJE OVER ‘PARTICIPATIESAMENLEVING’ </a:t>
            </a:r>
          </a:p>
          <a:p>
            <a:pPr algn="just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LEES TOT EN MET PAGINA 9​</a:t>
            </a: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  <a:p>
            <a:pPr algn="just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2. MAAK IN DUO’S OPDRACHT 3 UIT HET BOEKJE OP WIKI​</a:t>
            </a: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  <a:p>
            <a:pPr algn="just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3. WE BESPREKEN HET KLASSIKAAL NA</a:t>
            </a: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  <a:p>
            <a:pPr algn="just">
              <a:lnSpc>
                <a:spcPts val="451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531589" y="2225082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OPDRACHT 1: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21257" y="1585495"/>
            <a:ext cx="5176932" cy="1909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9"/>
              </a:lnSpc>
              <a:spcBef>
                <a:spcPct val="0"/>
              </a:spcBef>
            </a:pPr>
            <a:r>
              <a:rPr lang="en-US" sz="3898">
                <a:solidFill>
                  <a:srgbClr val="000000"/>
                </a:solidFill>
                <a:latin typeface="Cartograph Mono Light"/>
              </a:rPr>
              <a:t>TE VINDEN OP WIKI</a:t>
            </a:r>
          </a:p>
          <a:p>
            <a:pPr algn="ctr">
              <a:lnSpc>
                <a:spcPts val="5029"/>
              </a:lnSpc>
              <a:spcBef>
                <a:spcPct val="0"/>
              </a:spcBef>
            </a:pPr>
          </a:p>
          <a:p>
            <a:pPr>
              <a:lnSpc>
                <a:spcPts val="5029"/>
              </a:lnSpc>
              <a:spcBef>
                <a:spcPct val="0"/>
              </a:spcBef>
            </a:pPr>
            <a:r>
              <a:rPr lang="en-US" sz="3898">
                <a:solidFill>
                  <a:srgbClr val="000000"/>
                </a:solidFill>
                <a:latin typeface="Cartograph Mono Light"/>
              </a:rPr>
              <a:t>15 MIN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105400"/>
            <a:ext cx="16230600" cy="3342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15"/>
              </a:lnSpc>
            </a:pPr>
          </a:p>
          <a:p>
            <a:pPr>
              <a:lnSpc>
                <a:spcPts val="4515"/>
              </a:lnSpc>
            </a:pPr>
          </a:p>
          <a:p>
            <a:pPr>
              <a:lnSpc>
                <a:spcPts val="4515"/>
              </a:lnSpc>
            </a:pPr>
            <a:r>
              <a:rPr lang="en-US" sz="3500">
                <a:solidFill>
                  <a:srgbClr val="000000"/>
                </a:solidFill>
                <a:latin typeface="Cartograph Mono Light Bold"/>
              </a:rPr>
              <a:t>OPDRACHT </a:t>
            </a:r>
            <a:r>
              <a:rPr lang="en-US" sz="3500">
                <a:solidFill>
                  <a:srgbClr val="000000"/>
                </a:solidFill>
                <a:latin typeface="Cartograph Mono Light"/>
              </a:rPr>
              <a:t>VIJF SIGNIALEN (MOVISIE, 2017)</a:t>
            </a:r>
          </a:p>
          <a:p>
            <a:pPr marL="755651" indent="-377825" lvl="1">
              <a:lnSpc>
                <a:spcPts val="4515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IEDER KRIJGT ÉÉN SIGNIAAL BESTUDEER DEZE (VIJF MINUTEN)</a:t>
            </a:r>
          </a:p>
          <a:p>
            <a:pPr marL="755651" indent="-377825" lvl="1">
              <a:lnSpc>
                <a:spcPts val="4515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KLASSIKAAL BESPREKEN</a:t>
            </a:r>
          </a:p>
          <a:p>
            <a:pPr>
              <a:lnSpc>
                <a:spcPts val="315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091059" y="2606082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OPDRACHT 2;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53554" y="1387676"/>
            <a:ext cx="937423" cy="117177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69765" y="3034707"/>
            <a:ext cx="921212" cy="921212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821257" y="1585495"/>
            <a:ext cx="5176932" cy="1909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9"/>
              </a:lnSpc>
              <a:spcBef>
                <a:spcPct val="0"/>
              </a:spcBef>
            </a:pPr>
            <a:r>
              <a:rPr lang="en-US" sz="3898">
                <a:solidFill>
                  <a:srgbClr val="000000"/>
                </a:solidFill>
                <a:latin typeface="Cartograph Mono Light"/>
              </a:rPr>
              <a:t>TE VINDEN OP WIKI</a:t>
            </a:r>
          </a:p>
          <a:p>
            <a:pPr algn="ctr">
              <a:lnSpc>
                <a:spcPts val="5029"/>
              </a:lnSpc>
              <a:spcBef>
                <a:spcPct val="0"/>
              </a:spcBef>
            </a:pPr>
          </a:p>
          <a:p>
            <a:pPr>
              <a:lnSpc>
                <a:spcPts val="5029"/>
              </a:lnSpc>
              <a:spcBef>
                <a:spcPct val="0"/>
              </a:spcBef>
            </a:pPr>
            <a:r>
              <a:rPr lang="en-US" sz="3898">
                <a:solidFill>
                  <a:srgbClr val="000000"/>
                </a:solidFill>
                <a:latin typeface="Cartograph Mono Light"/>
              </a:rPr>
              <a:t>10 MIN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743075"/>
            <a:ext cx="16230600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BEWONERSPARTICIPATIE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  <p:pic>
        <p:nvPicPr>
          <p:cNvPr name="Picture 4" id="4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3657600" y="3663708"/>
            <a:ext cx="10972800" cy="61721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28749" t="38793" r="12260" b="12768"/>
          <a:stretch>
            <a:fillRect/>
          </a:stretch>
        </p:blipFill>
        <p:spPr>
          <a:xfrm flipH="false" flipV="false" rot="0">
            <a:off x="2567517" y="3382148"/>
            <a:ext cx="13739114" cy="634586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1743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BEWONERSPARTICIPATIE + PARTICIPATIELADDER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8487"/>
            <a:ext cx="16230600" cy="232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VRIJWILLIGERSWERK</a:t>
            </a:r>
          </a:p>
          <a:p>
            <a:pPr algn="ctr">
              <a:lnSpc>
                <a:spcPts val="45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562934"/>
            <a:ext cx="1870669" cy="2455532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3138487"/>
            <a:ext cx="16230600" cy="232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</a:p>
          <a:p>
            <a:pPr algn="ctr" marL="1079501" indent="-539750" lvl="1">
              <a:lnSpc>
                <a:spcPts val="645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rtograph Mono Light Bold"/>
              </a:rPr>
              <a:t>VRIJWILLIGERSWERK</a:t>
            </a:r>
          </a:p>
          <a:p>
            <a:pPr algn="ctr">
              <a:lnSpc>
                <a:spcPts val="450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81075"/>
            <a:ext cx="1623060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0"/>
              </a:lnSpc>
            </a:pPr>
            <a:r>
              <a:rPr lang="en-US" sz="5000">
                <a:solidFill>
                  <a:srgbClr val="000000"/>
                </a:solidFill>
                <a:latin typeface="Cartograph Mono Light"/>
              </a:rPr>
              <a:t>(NIEUWE) LESSTOF;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14007" y="5095875"/>
            <a:ext cx="16045293" cy="5151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VRIJWILLIGERSWERK IS WERK DAT ONBETAALD EN ONVERPLICHT WORDT GEDAAN, VOOR ANDEREN OF VOOR DE SAMENLEVING. IN HET ALGEMEEN GELDEN DE VOLGENDE VOORWAARDEN VOOR VRIJWILLIGERSWERK:​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- HET WERK IS IN HET ALGEMEEN BELANG OF IN EEN BEPAALD MAATSCHAPPELIJK BELANG.​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- HET WERK HEEFT GEEN WINSTOOGMERK.​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</a:rPr>
              <a:t>- HET WERK KOST DE ARBEIDSMARKT GEEN BANEN EN KOMT NIET IN DE PLAATS VAN EEN BETAALDE BAAN. ​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F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26344" y="2267903"/>
            <a:ext cx="15035312" cy="571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1.</a:t>
            </a:r>
            <a:r>
              <a:rPr lang="en-US" sz="3500">
                <a:solidFill>
                  <a:srgbClr val="000000"/>
                </a:solidFill>
                <a:latin typeface="Cartograph Mono Light"/>
              </a:rPr>
              <a:t> WAT IS DE MEERWAARDE VAN VRIJWILLIGERSWERK 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VOOR DE SOCIALE LEEFBAARHEID? 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</a:p>
          <a:p>
            <a:pPr algn="ctr">
              <a:lnSpc>
                <a:spcPts val="4515"/>
              </a:lnSpc>
              <a:spcBef>
                <a:spcPct val="0"/>
              </a:spcBef>
            </a:pP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2. WAAR KUN JE OVERAL VRIJWILLIGERSWERK DOEN?  ​​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3. WELKE TYPE VRIJWILLIGERS ZIJN ER?​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​</a:t>
            </a:r>
          </a:p>
          <a:p>
            <a:pPr algn="ctr">
              <a:lnSpc>
                <a:spcPts val="451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rtograph Mono Light"/>
              </a:rPr>
              <a:t>4. WAT IS BELANGRIJK IN HET WERKEN MET VRIJWILLIGERS?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DAFT7y-EJuI</dc:identifier>
  <dcterms:modified xsi:type="dcterms:W3CDTF">2011-08-01T06:04:30Z</dcterms:modified>
  <cp:revision>1</cp:revision>
  <dc:title>Les 2: 06-12-2022</dc:title>
</cp:coreProperties>
</file>